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6"/>
  </p:notesMasterIdLst>
  <p:sldIdLst>
    <p:sldId id="282" r:id="rId5"/>
    <p:sldId id="284" r:id="rId6"/>
    <p:sldId id="275" r:id="rId7"/>
    <p:sldId id="266" r:id="rId8"/>
    <p:sldId id="283" r:id="rId9"/>
    <p:sldId id="279" r:id="rId10"/>
    <p:sldId id="288" r:id="rId11"/>
    <p:sldId id="265" r:id="rId12"/>
    <p:sldId id="280" r:id="rId13"/>
    <p:sldId id="289" r:id="rId14"/>
    <p:sldId id="286" r:id="rId15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17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41E54B-EF4D-4030-9444-6AC580AE4CC8}" v="63" dt="2024-03-20T09:52:02.1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6949" autoAdjust="0"/>
  </p:normalViewPr>
  <p:slideViewPr>
    <p:cSldViewPr snapToGrid="0">
      <p:cViewPr varScale="1">
        <p:scale>
          <a:sx n="55" d="100"/>
          <a:sy n="55" d="100"/>
        </p:scale>
        <p:origin x="171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509BE-407F-463B-803F-CF9F60B08411}" type="datetimeFigureOut">
              <a:rPr lang="nb-NO" smtClean="0"/>
              <a:t>25.03.2024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85896-61C1-48D5-B718-F5D5ACB734D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3640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85896-61C1-48D5-B718-F5D5ACB734D1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807061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85896-61C1-48D5-B718-F5D5ACB734D1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32241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85896-61C1-48D5-B718-F5D5ACB734D1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5821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endParaRPr lang="nb-NO" sz="1800" dirty="0">
              <a:solidFill>
                <a:srgbClr val="000000"/>
              </a:solidFill>
              <a:effectLst/>
              <a:latin typeface="MinionPro-Regular"/>
              <a:ea typeface="Calibri" panose="020F0502020204030204" pitchFamily="34" charset="0"/>
              <a:cs typeface="MinionPro-Regular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85896-61C1-48D5-B718-F5D5ACB734D1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20977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endParaRPr lang="nb-NO" sz="1800">
              <a:solidFill>
                <a:srgbClr val="000000"/>
              </a:solidFill>
              <a:effectLst/>
              <a:latin typeface="MinionPro-Regular"/>
              <a:ea typeface="Calibri" panose="020F0502020204030204" pitchFamily="34" charset="0"/>
              <a:cs typeface="MinionPro-Regular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85896-61C1-48D5-B718-F5D5ACB734D1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53019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endParaRPr lang="nb-NO" sz="1800">
              <a:solidFill>
                <a:srgbClr val="000000"/>
              </a:solidFill>
              <a:effectLst/>
              <a:latin typeface="MinionPro-Regular"/>
              <a:ea typeface="Calibri" panose="020F0502020204030204" pitchFamily="34" charset="0"/>
              <a:cs typeface="MinionPro-Regular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85896-61C1-48D5-B718-F5D5ACB734D1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73916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85896-61C1-48D5-B718-F5D5ACB734D1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420509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endParaRPr lang="nb-NO" sz="1800">
              <a:solidFill>
                <a:srgbClr val="000000"/>
              </a:solidFill>
              <a:effectLst/>
              <a:latin typeface="MinionPro-Regular"/>
              <a:ea typeface="Calibri" panose="020F0502020204030204" pitchFamily="34" charset="0"/>
              <a:cs typeface="MinionPro-Regular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85896-61C1-48D5-B718-F5D5ACB734D1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07160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endParaRPr lang="nb-NO" sz="1800" dirty="0">
              <a:solidFill>
                <a:srgbClr val="000000"/>
              </a:solidFill>
              <a:effectLst/>
              <a:latin typeface="MinionPro-Regular"/>
              <a:ea typeface="Calibri" panose="020F0502020204030204" pitchFamily="34" charset="0"/>
              <a:cs typeface="MinionPro-Regular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85896-61C1-48D5-B718-F5D5ACB734D1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236266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85896-61C1-48D5-B718-F5D5ACB734D1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60183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05BD-BD8F-4455-998F-9C75B646A865}" type="datetimeFigureOut">
              <a:rPr lang="nb-NO" smtClean="0"/>
              <a:t>25.03.2024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97DAA-98E6-4D38-9900-331C6198933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34147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05BD-BD8F-4455-998F-9C75B646A865}" type="datetimeFigureOut">
              <a:rPr lang="nb-NO" smtClean="0"/>
              <a:t>25.03.2024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97DAA-98E6-4D38-9900-331C6198933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07550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05BD-BD8F-4455-998F-9C75B646A865}" type="datetimeFigureOut">
              <a:rPr lang="nb-NO" smtClean="0"/>
              <a:t>25.03.2024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97DAA-98E6-4D38-9900-331C6198933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94554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05BD-BD8F-4455-998F-9C75B646A865}" type="datetimeFigureOut">
              <a:rPr lang="nb-NO" smtClean="0"/>
              <a:t>25.03.2024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97DAA-98E6-4D38-9900-331C6198933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263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05BD-BD8F-4455-998F-9C75B646A865}" type="datetimeFigureOut">
              <a:rPr lang="nb-NO" smtClean="0"/>
              <a:t>25.03.2024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97DAA-98E6-4D38-9900-331C6198933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65791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05BD-BD8F-4455-998F-9C75B646A865}" type="datetimeFigureOut">
              <a:rPr lang="nb-NO" smtClean="0"/>
              <a:t>25.03.2024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97DAA-98E6-4D38-9900-331C6198933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80297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05BD-BD8F-4455-998F-9C75B646A865}" type="datetimeFigureOut">
              <a:rPr lang="nb-NO" smtClean="0"/>
              <a:t>25.03.2024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97DAA-98E6-4D38-9900-331C6198933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66633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05BD-BD8F-4455-998F-9C75B646A865}" type="datetimeFigureOut">
              <a:rPr lang="nb-NO" smtClean="0"/>
              <a:t>25.03.2024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97DAA-98E6-4D38-9900-331C6198933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09910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05BD-BD8F-4455-998F-9C75B646A865}" type="datetimeFigureOut">
              <a:rPr lang="nb-NO" smtClean="0"/>
              <a:t>25.03.2024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97DAA-98E6-4D38-9900-331C6198933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04088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05BD-BD8F-4455-998F-9C75B646A865}" type="datetimeFigureOut">
              <a:rPr lang="nb-NO" smtClean="0"/>
              <a:t>25.03.2024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97DAA-98E6-4D38-9900-331C6198933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62095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/>
              <a:t>Klikk på ikonet for å legge til et bilde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05BD-BD8F-4455-998F-9C75B646A865}" type="datetimeFigureOut">
              <a:rPr lang="nb-NO" smtClean="0"/>
              <a:t>25.03.2024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97DAA-98E6-4D38-9900-331C6198933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769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305BD-BD8F-4455-998F-9C75B646A865}" type="datetimeFigureOut">
              <a:rPr lang="nb-NO" smtClean="0"/>
              <a:t>25.03.2024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97DAA-98E6-4D38-9900-331C6198933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67648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g"/><Relationship Id="rId5" Type="http://schemas.openxmlformats.org/officeDocument/2006/relationships/image" Target="../media/image3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jpe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20EC2F95-1C51-17BD-E5C0-3B6AF86175BD}"/>
              </a:ext>
            </a:extLst>
          </p:cNvPr>
          <p:cNvSpPr/>
          <p:nvPr/>
        </p:nvSpPr>
        <p:spPr>
          <a:xfrm>
            <a:off x="0" y="-18387"/>
            <a:ext cx="6353908" cy="6858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DA1D8556-5FA4-3BBA-BC9B-1D94DCAE8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1366" y="2008864"/>
            <a:ext cx="7350634" cy="4138407"/>
          </a:xfrm>
          <a:prstGeom prst="rect">
            <a:avLst/>
          </a:prstGeom>
        </p:spPr>
      </p:pic>
      <p:pic>
        <p:nvPicPr>
          <p:cNvPr id="6" name="Bilde 5">
            <a:extLst>
              <a:ext uri="{FF2B5EF4-FFF2-40B4-BE49-F238E27FC236}">
                <a16:creationId xmlns:a16="http://schemas.microsoft.com/office/drawing/2014/main" id="{62FC1CFB-9459-F9A1-8431-65D6362E21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214" y="276601"/>
            <a:ext cx="4103077" cy="1561171"/>
          </a:xfrm>
          <a:prstGeom prst="rect">
            <a:avLst/>
          </a:prstGeom>
        </p:spPr>
      </p:pic>
      <p:sp>
        <p:nvSpPr>
          <p:cNvPr id="9" name="TekstSylinder 8">
            <a:extLst>
              <a:ext uri="{FF2B5EF4-FFF2-40B4-BE49-F238E27FC236}">
                <a16:creationId xmlns:a16="http://schemas.microsoft.com/office/drawing/2014/main" id="{0A728155-EE07-99BB-7AAF-1773D1A681FC}"/>
              </a:ext>
            </a:extLst>
          </p:cNvPr>
          <p:cNvSpPr txBox="1"/>
          <p:nvPr/>
        </p:nvSpPr>
        <p:spPr>
          <a:xfrm>
            <a:off x="345831" y="3605407"/>
            <a:ext cx="3516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600" b="1" dirty="0">
                <a:solidFill>
                  <a:schemeClr val="bg1"/>
                </a:solidFill>
              </a:rPr>
              <a:t>20. Mars 2024</a:t>
            </a:r>
          </a:p>
        </p:txBody>
      </p:sp>
      <p:pic>
        <p:nvPicPr>
          <p:cNvPr id="11" name="Bilde 10" descr="Et bilde som inneholder symbol, Font, logo&#10;&#10;Automatisk generert beskrivelse">
            <a:extLst>
              <a:ext uri="{FF2B5EF4-FFF2-40B4-BE49-F238E27FC236}">
                <a16:creationId xmlns:a16="http://schemas.microsoft.com/office/drawing/2014/main" id="{9DC26D6E-8A89-F872-AC7D-D395AD1BDE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31" y="5137966"/>
            <a:ext cx="2889739" cy="964854"/>
          </a:xfrm>
          <a:prstGeom prst="rect">
            <a:avLst/>
          </a:prstGeom>
        </p:spPr>
      </p:pic>
      <p:sp>
        <p:nvSpPr>
          <p:cNvPr id="2" name="TekstSylinder 1">
            <a:extLst>
              <a:ext uri="{FF2B5EF4-FFF2-40B4-BE49-F238E27FC236}">
                <a16:creationId xmlns:a16="http://schemas.microsoft.com/office/drawing/2014/main" id="{09976D51-DA4F-071D-0D9F-1FDD08E1D7CB}"/>
              </a:ext>
            </a:extLst>
          </p:cNvPr>
          <p:cNvSpPr txBox="1"/>
          <p:nvPr/>
        </p:nvSpPr>
        <p:spPr>
          <a:xfrm>
            <a:off x="345831" y="452668"/>
            <a:ext cx="456704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6000" b="1" dirty="0">
                <a:solidFill>
                  <a:schemeClr val="bg1"/>
                </a:solidFill>
              </a:rPr>
              <a:t>Ny sentral og </a:t>
            </a:r>
            <a:endParaRPr lang="nb-NO" sz="5400" b="1" dirty="0">
              <a:solidFill>
                <a:schemeClr val="bg1"/>
              </a:solidFill>
            </a:endParaRPr>
          </a:p>
          <a:p>
            <a:r>
              <a:rPr lang="nb-NO" sz="5400" b="1" dirty="0">
                <a:solidFill>
                  <a:schemeClr val="bg1"/>
                </a:solidFill>
              </a:rPr>
              <a:t>Ny daglig leder</a:t>
            </a:r>
          </a:p>
          <a:p>
            <a:endParaRPr lang="nb-NO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244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ssholder for innhold 4">
            <a:extLst>
              <a:ext uri="{FF2B5EF4-FFF2-40B4-BE49-F238E27FC236}">
                <a16:creationId xmlns:a16="http://schemas.microsoft.com/office/drawing/2014/main" id="{F897D9C8-3794-6EC0-3B9E-16807F35BD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162639"/>
            <a:ext cx="12192000" cy="5699755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5452A309-785C-F5D4-2BC6-C51823E49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334" y="132951"/>
            <a:ext cx="6408134" cy="1016577"/>
          </a:xfrm>
        </p:spPr>
        <p:txBody>
          <a:bodyPr>
            <a:normAutofit/>
          </a:bodyPr>
          <a:lstStyle/>
          <a:p>
            <a:r>
              <a:rPr lang="nb-NO" sz="4400" dirty="0">
                <a:latin typeface="Myriad Pro Light"/>
              </a:rPr>
              <a:t>Utfordringer: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1BB078E-0F69-0645-44F6-2EC66802C0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1937" y="101697"/>
            <a:ext cx="2828789" cy="1079086"/>
          </a:xfrm>
          <a:prstGeom prst="rect">
            <a:avLst/>
          </a:prstGeom>
        </p:spPr>
      </p:pic>
      <p:sp>
        <p:nvSpPr>
          <p:cNvPr id="8" name="TekstSylinder 7">
            <a:extLst>
              <a:ext uri="{FF2B5EF4-FFF2-40B4-BE49-F238E27FC236}">
                <a16:creationId xmlns:a16="http://schemas.microsoft.com/office/drawing/2014/main" id="{7DF07692-AED2-2C6A-82A2-BAA40A1FF22D}"/>
              </a:ext>
            </a:extLst>
          </p:cNvPr>
          <p:cNvSpPr txBox="1"/>
          <p:nvPr/>
        </p:nvSpPr>
        <p:spPr>
          <a:xfrm>
            <a:off x="520699" y="1373153"/>
            <a:ext cx="3168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>
                <a:solidFill>
                  <a:schemeClr val="bg1"/>
                </a:solidFill>
                <a:latin typeface="Myriad Pro Light" panose="020B0603030403020204"/>
              </a:rPr>
              <a:t>Facebook</a:t>
            </a:r>
            <a:r>
              <a:rPr lang="nb-NO" sz="2400" dirty="0">
                <a:solidFill>
                  <a:schemeClr val="bg1"/>
                </a:solidFill>
              </a:rPr>
              <a:t>/ </a:t>
            </a:r>
            <a:r>
              <a:rPr lang="nb-NO" sz="2400" dirty="0">
                <a:solidFill>
                  <a:schemeClr val="bg1"/>
                </a:solidFill>
                <a:latin typeface="Myriad Pro Light" panose="020B0603030403020204"/>
              </a:rPr>
              <a:t>Instagram</a:t>
            </a:r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2F76BC83-4E3F-3FC2-E85D-6BD835B6B8B6}"/>
              </a:ext>
            </a:extLst>
          </p:cNvPr>
          <p:cNvSpPr txBox="1"/>
          <p:nvPr/>
        </p:nvSpPr>
        <p:spPr>
          <a:xfrm>
            <a:off x="539122" y="1938748"/>
            <a:ext cx="2047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>
                <a:solidFill>
                  <a:schemeClr val="bg1"/>
                </a:solidFill>
                <a:latin typeface="Myriad Pro Light" panose="020B0603030403020204"/>
              </a:rPr>
              <a:t>Annonser</a:t>
            </a:r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03A8F6C8-777E-B104-36C8-2A31C99ECAE0}"/>
              </a:ext>
            </a:extLst>
          </p:cNvPr>
          <p:cNvSpPr txBox="1"/>
          <p:nvPr/>
        </p:nvSpPr>
        <p:spPr>
          <a:xfrm>
            <a:off x="520699" y="2468037"/>
            <a:ext cx="4365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>
                <a:solidFill>
                  <a:schemeClr val="bg1"/>
                </a:solidFill>
                <a:latin typeface="Myriad Pro Light" panose="020B0603030403020204"/>
              </a:rPr>
              <a:t>Være tilstede på arrangementer</a:t>
            </a:r>
          </a:p>
        </p:txBody>
      </p:sp>
      <p:pic>
        <p:nvPicPr>
          <p:cNvPr id="12" name="Bilde 11" descr="Et bilde som inneholder klær, utendørs, mann, person&#10;&#10;Automatisk generert beskrivelse">
            <a:extLst>
              <a:ext uri="{FF2B5EF4-FFF2-40B4-BE49-F238E27FC236}">
                <a16:creationId xmlns:a16="http://schemas.microsoft.com/office/drawing/2014/main" id="{4D8D6F50-6247-90E7-5BBC-E17859AAB6E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12"/>
          <a:stretch/>
        </p:blipFill>
        <p:spPr>
          <a:xfrm>
            <a:off x="9875053" y="1158245"/>
            <a:ext cx="2316947" cy="3081251"/>
          </a:xfrm>
          <a:prstGeom prst="rect">
            <a:avLst/>
          </a:prstGeom>
        </p:spPr>
      </p:pic>
      <p:pic>
        <p:nvPicPr>
          <p:cNvPr id="16" name="Bilde 15" descr="Et bilde som inneholder klær, person, sko, tekst&#10;&#10;Automatisk generert beskrivelse">
            <a:extLst>
              <a:ext uri="{FF2B5EF4-FFF2-40B4-BE49-F238E27FC236}">
                <a16:creationId xmlns:a16="http://schemas.microsoft.com/office/drawing/2014/main" id="{7659C36A-10A0-423F-E5FA-0A28C1C71A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714" y="1149528"/>
            <a:ext cx="3491338" cy="2618504"/>
          </a:xfrm>
          <a:prstGeom prst="rect">
            <a:avLst/>
          </a:prstGeom>
        </p:spPr>
      </p:pic>
      <p:pic>
        <p:nvPicPr>
          <p:cNvPr id="18" name="Bilde 17" descr="Et bilde som inneholder tekst, skjermbilde, programvare, Nettside&#10;&#10;Automatisk generert beskrivelse">
            <a:extLst>
              <a:ext uri="{FF2B5EF4-FFF2-40B4-BE49-F238E27FC236}">
                <a16:creationId xmlns:a16="http://schemas.microsoft.com/office/drawing/2014/main" id="{8C1AC8CE-FC4C-1B5D-A19D-8C6A0E1D8F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3584838"/>
            <a:ext cx="5107549" cy="3290666"/>
          </a:xfrm>
          <a:prstGeom prst="rect">
            <a:avLst/>
          </a:prstGeom>
        </p:spPr>
      </p:pic>
      <p:pic>
        <p:nvPicPr>
          <p:cNvPr id="20" name="Bilde 19" descr="Et bilde som inneholder tekst, klær, sko, utendørs&#10;&#10;Automatisk generert beskrivelse">
            <a:extLst>
              <a:ext uri="{FF2B5EF4-FFF2-40B4-BE49-F238E27FC236}">
                <a16:creationId xmlns:a16="http://schemas.microsoft.com/office/drawing/2014/main" id="{3DC93AFD-9267-9E14-D3CE-46DDE79B6D3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547" y="3597949"/>
            <a:ext cx="7084453" cy="327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96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>
            <a:extLst>
              <a:ext uri="{FF2B5EF4-FFF2-40B4-BE49-F238E27FC236}">
                <a16:creationId xmlns:a16="http://schemas.microsoft.com/office/drawing/2014/main" id="{0BF352A2-B762-EB98-5200-B9B6BADAA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07124"/>
            <a:ext cx="12192000" cy="4274271"/>
          </a:xfrm>
          <a:prstGeom prst="rect">
            <a:avLst/>
          </a:prstGeom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2388521A-4E0B-8343-C2BD-7B4EB17BFF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0010" y="4391345"/>
            <a:ext cx="2651990" cy="883997"/>
          </a:xfrm>
          <a:prstGeom prst="rect">
            <a:avLst/>
          </a:prstGeom>
        </p:spPr>
      </p:pic>
      <p:pic>
        <p:nvPicPr>
          <p:cNvPr id="2" name="Bilde 1">
            <a:extLst>
              <a:ext uri="{FF2B5EF4-FFF2-40B4-BE49-F238E27FC236}">
                <a16:creationId xmlns:a16="http://schemas.microsoft.com/office/drawing/2014/main" id="{92AB1C04-AE01-5477-90BF-937F461BF3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8689" y="5528957"/>
            <a:ext cx="3493311" cy="1329043"/>
          </a:xfrm>
          <a:prstGeom prst="rect">
            <a:avLst/>
          </a:prstGeom>
        </p:spPr>
      </p:pic>
      <p:sp>
        <p:nvSpPr>
          <p:cNvPr id="3" name="TekstSylinder 2">
            <a:extLst>
              <a:ext uri="{FF2B5EF4-FFF2-40B4-BE49-F238E27FC236}">
                <a16:creationId xmlns:a16="http://schemas.microsoft.com/office/drawing/2014/main" id="{0E8E2C7A-E463-5E15-555B-8CB953DC790A}"/>
              </a:ext>
            </a:extLst>
          </p:cNvPr>
          <p:cNvSpPr txBox="1"/>
          <p:nvPr/>
        </p:nvSpPr>
        <p:spPr>
          <a:xfrm>
            <a:off x="944452" y="1043190"/>
            <a:ext cx="55593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400" dirty="0">
                <a:solidFill>
                  <a:schemeClr val="bg1"/>
                </a:solidFill>
                <a:latin typeface="Myriad Pro"/>
              </a:rPr>
              <a:t>Hvordan</a:t>
            </a:r>
            <a:r>
              <a:rPr lang="nb-NO" sz="3600" dirty="0">
                <a:solidFill>
                  <a:schemeClr val="bg1"/>
                </a:solidFill>
                <a:latin typeface="Myriad Pro"/>
              </a:rPr>
              <a:t> blir </a:t>
            </a:r>
            <a:r>
              <a:rPr lang="nb-NO" sz="3600" b="1" dirty="0">
                <a:solidFill>
                  <a:schemeClr val="bg1"/>
                </a:solidFill>
                <a:latin typeface="Myriad Pro"/>
              </a:rPr>
              <a:t>handlingsplan</a:t>
            </a:r>
            <a:r>
              <a:rPr lang="nb-NO" sz="3600" dirty="0">
                <a:solidFill>
                  <a:schemeClr val="bg1"/>
                </a:solidFill>
                <a:latin typeface="Myriad Pro"/>
              </a:rPr>
              <a:t> til hos oss?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41358553-4F96-17C5-8E12-2EB657DF4671}"/>
              </a:ext>
            </a:extLst>
          </p:cNvPr>
          <p:cNvSpPr txBox="1"/>
          <p:nvPr/>
        </p:nvSpPr>
        <p:spPr>
          <a:xfrm>
            <a:off x="618186" y="4623515"/>
            <a:ext cx="5769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5400" b="1" dirty="0">
                <a:latin typeface="Myriad Pro Light" panose="020B0603030403020204"/>
              </a:rPr>
              <a:t>Noen spørsmål?</a:t>
            </a:r>
          </a:p>
        </p:txBody>
      </p:sp>
      <p:pic>
        <p:nvPicPr>
          <p:cNvPr id="9" name="Bilde 8" descr="Et bilde som inneholder tekst, skjermbilde, person, klær&#10;&#10;Automatisk generert beskrivelse">
            <a:extLst>
              <a:ext uri="{FF2B5EF4-FFF2-40B4-BE49-F238E27FC236}">
                <a16:creationId xmlns:a16="http://schemas.microsoft.com/office/drawing/2014/main" id="{885181AB-7058-1151-3A43-8BF5B61EF4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501" y="-207124"/>
            <a:ext cx="5121499" cy="429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71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DF416520-F875-8A88-E949-DD5722EEC2CE}"/>
              </a:ext>
            </a:extLst>
          </p:cNvPr>
          <p:cNvSpPr/>
          <p:nvPr/>
        </p:nvSpPr>
        <p:spPr>
          <a:xfrm>
            <a:off x="0" y="950976"/>
            <a:ext cx="12192000" cy="5907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25199069-928A-333B-9FED-36C74B52C6B6}"/>
              </a:ext>
            </a:extLst>
          </p:cNvPr>
          <p:cNvSpPr txBox="1"/>
          <p:nvPr/>
        </p:nvSpPr>
        <p:spPr>
          <a:xfrm>
            <a:off x="338328" y="126659"/>
            <a:ext cx="548639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b="1" dirty="0"/>
              <a:t>Prosessen å starte sentral: </a:t>
            </a:r>
          </a:p>
          <a:p>
            <a:endParaRPr lang="nb-NO" b="1" dirty="0"/>
          </a:p>
          <a:p>
            <a:endParaRPr lang="nb-NO" b="1" dirty="0">
              <a:solidFill>
                <a:schemeClr val="bg1"/>
              </a:solidFill>
            </a:endParaRPr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50B6E4B4-4A9C-3BB8-D6DF-DB1631AD7FB7}"/>
              </a:ext>
            </a:extLst>
          </p:cNvPr>
          <p:cNvSpPr txBox="1"/>
          <p:nvPr/>
        </p:nvSpPr>
        <p:spPr>
          <a:xfrm>
            <a:off x="886968" y="2521262"/>
            <a:ext cx="8686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	</a:t>
            </a:r>
          </a:p>
          <a:p>
            <a:endParaRPr lang="nb-NO" dirty="0">
              <a:solidFill>
                <a:schemeClr val="bg1"/>
              </a:solidFill>
            </a:endParaRPr>
          </a:p>
          <a:p>
            <a:r>
              <a:rPr lang="nb-NO" dirty="0">
                <a:solidFill>
                  <a:schemeClr val="bg1"/>
                </a:solidFill>
              </a:rPr>
              <a:t>a.	drive virksomhet i samsvar med formålet i forskriftens § 1, tilpasset lokale forutsetninger og behov</a:t>
            </a:r>
          </a:p>
          <a:p>
            <a:r>
              <a:rPr lang="nb-NO" dirty="0">
                <a:solidFill>
                  <a:schemeClr val="bg1"/>
                </a:solidFill>
              </a:rPr>
              <a:t>b.	være eid og driftet av enten en kommune, </a:t>
            </a:r>
            <a:r>
              <a:rPr lang="nb-NO" b="1" i="1" u="sng" dirty="0">
                <a:solidFill>
                  <a:schemeClr val="bg1"/>
                </a:solidFill>
              </a:rPr>
              <a:t>en virksomhet i Frivillighetsregisteret</a:t>
            </a:r>
            <a:r>
              <a:rPr lang="nb-NO" dirty="0">
                <a:solidFill>
                  <a:schemeClr val="bg1"/>
                </a:solidFill>
              </a:rPr>
              <a:t>, et samvirkeforetak der samtlige medlemmer er kommuner og/eller virksomheter i Frivillighetsregisteret, eller en kombinasjon av de nevnte</a:t>
            </a:r>
          </a:p>
          <a:p>
            <a:r>
              <a:rPr lang="nb-NO" dirty="0">
                <a:solidFill>
                  <a:schemeClr val="bg1"/>
                </a:solidFill>
              </a:rPr>
              <a:t>c.	ha </a:t>
            </a:r>
            <a:r>
              <a:rPr lang="nb-NO" b="1" i="1" u="sng" dirty="0">
                <a:solidFill>
                  <a:schemeClr val="bg1"/>
                </a:solidFill>
              </a:rPr>
              <a:t>et rådgivende organ</a:t>
            </a:r>
            <a:r>
              <a:rPr lang="nb-NO" dirty="0">
                <a:solidFill>
                  <a:schemeClr val="bg1"/>
                </a:solidFill>
              </a:rPr>
              <a:t> som kan påvirke driften av frivilligsentralen, der frivilligheten er representert</a:t>
            </a:r>
          </a:p>
          <a:p>
            <a:r>
              <a:rPr lang="nb-NO" dirty="0">
                <a:solidFill>
                  <a:schemeClr val="bg1"/>
                </a:solidFill>
              </a:rPr>
              <a:t>d.	ha eget </a:t>
            </a:r>
            <a:r>
              <a:rPr lang="nb-NO" b="1" i="1" u="sng" dirty="0">
                <a:solidFill>
                  <a:schemeClr val="bg1"/>
                </a:solidFill>
              </a:rPr>
              <a:t>regnskap og årsrapport</a:t>
            </a:r>
          </a:p>
          <a:p>
            <a:r>
              <a:rPr lang="nb-NO" dirty="0">
                <a:solidFill>
                  <a:schemeClr val="bg1"/>
                </a:solidFill>
              </a:rPr>
              <a:t>e.	ha tilgang på </a:t>
            </a:r>
            <a:r>
              <a:rPr lang="nb-NO" b="1" i="1" u="sng" dirty="0">
                <a:solidFill>
                  <a:schemeClr val="bg1"/>
                </a:solidFill>
              </a:rPr>
              <a:t>fysiske lokaler</a:t>
            </a:r>
          </a:p>
          <a:p>
            <a:r>
              <a:rPr lang="nb-NO" dirty="0">
                <a:solidFill>
                  <a:schemeClr val="bg1"/>
                </a:solidFill>
              </a:rPr>
              <a:t>f.	ha minst </a:t>
            </a:r>
            <a:r>
              <a:rPr lang="nb-NO" b="1" i="1" u="sng" dirty="0">
                <a:solidFill>
                  <a:schemeClr val="bg1"/>
                </a:solidFill>
              </a:rPr>
              <a:t>ett årsverk, som hovedregel én person i 100 </a:t>
            </a:r>
            <a:r>
              <a:rPr lang="nb-NO" dirty="0">
                <a:solidFill>
                  <a:schemeClr val="bg1"/>
                </a:solidFill>
              </a:rPr>
              <a:t>prosent stilling</a:t>
            </a:r>
          </a:p>
          <a:p>
            <a:r>
              <a:rPr lang="nb-NO" dirty="0">
                <a:solidFill>
                  <a:schemeClr val="bg1"/>
                </a:solidFill>
              </a:rPr>
              <a:t>g.	ha </a:t>
            </a:r>
            <a:r>
              <a:rPr lang="nb-NO" b="1" i="1" u="sng" dirty="0">
                <a:solidFill>
                  <a:schemeClr val="bg1"/>
                </a:solidFill>
              </a:rPr>
              <a:t>lokal finansiering tilsvarende minst 40 % </a:t>
            </a:r>
            <a:r>
              <a:rPr lang="nb-NO" dirty="0">
                <a:solidFill>
                  <a:schemeClr val="bg1"/>
                </a:solidFill>
              </a:rPr>
              <a:t>av frivilligsentralens totale driftsinntekter</a:t>
            </a:r>
          </a:p>
          <a:p>
            <a:r>
              <a:rPr lang="nb-NO" dirty="0">
                <a:solidFill>
                  <a:schemeClr val="bg1"/>
                </a:solidFill>
              </a:rPr>
              <a:t>h.	benytte ordet </a:t>
            </a:r>
            <a:r>
              <a:rPr lang="nb-NO" b="1" i="1" u="sng" dirty="0">
                <a:solidFill>
                  <a:schemeClr val="bg1"/>
                </a:solidFill>
              </a:rPr>
              <a:t>«frivilligsentral» eller likelydende </a:t>
            </a:r>
            <a:r>
              <a:rPr lang="nb-NO" dirty="0">
                <a:solidFill>
                  <a:schemeClr val="bg1"/>
                </a:solidFill>
              </a:rPr>
              <a:t>i frivilligsentralens navn.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554AAF34-1F1D-4314-72EE-679E88B55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8319" y="89918"/>
            <a:ext cx="2535935" cy="845311"/>
          </a:xfrm>
          <a:prstGeom prst="rect">
            <a:avLst/>
          </a:prstGeom>
        </p:spPr>
      </p:pic>
      <p:sp>
        <p:nvSpPr>
          <p:cNvPr id="3" name="TekstSylinder 2">
            <a:extLst>
              <a:ext uri="{FF2B5EF4-FFF2-40B4-BE49-F238E27FC236}">
                <a16:creationId xmlns:a16="http://schemas.microsoft.com/office/drawing/2014/main" id="{A3EB6097-5387-FEE4-BCC4-E25D8DF61542}"/>
              </a:ext>
            </a:extLst>
          </p:cNvPr>
          <p:cNvSpPr txBox="1"/>
          <p:nvPr/>
        </p:nvSpPr>
        <p:spPr>
          <a:xfrm>
            <a:off x="886968" y="1406400"/>
            <a:ext cx="7495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</a:rPr>
              <a:t>Forskrift om tilskudd til frivilligsentraler fra Lovdata</a:t>
            </a:r>
          </a:p>
          <a:p>
            <a:r>
              <a:rPr lang="nb-NO" dirty="0">
                <a:solidFill>
                  <a:schemeClr val="bg1"/>
                </a:solidFill>
              </a:rPr>
              <a:t>§ 7.Krav til frivilligsentralen</a:t>
            </a:r>
          </a:p>
          <a:p>
            <a:r>
              <a:rPr lang="nb-NO" dirty="0">
                <a:solidFill>
                  <a:schemeClr val="bg1"/>
                </a:solidFill>
              </a:rPr>
              <a:t>For å kunne motta tilskudd via kommunen må frivilligsentralen:</a:t>
            </a:r>
          </a:p>
        </p:txBody>
      </p:sp>
    </p:spTree>
    <p:extLst>
      <p:ext uri="{BB962C8B-B14F-4D97-AF65-F5344CB8AC3E}">
        <p14:creationId xmlns:p14="http://schemas.microsoft.com/office/powerpoint/2010/main" val="3707534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4">
            <a:extLst>
              <a:ext uri="{FF2B5EF4-FFF2-40B4-BE49-F238E27FC236}">
                <a16:creationId xmlns:a16="http://schemas.microsoft.com/office/drawing/2014/main" id="{7D9D36D6-2AC5-46A1-A849-4C82D5264A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23">
            <a:extLst>
              <a:ext uri="{FF2B5EF4-FFF2-40B4-BE49-F238E27FC236}">
                <a16:creationId xmlns:a16="http://schemas.microsoft.com/office/drawing/2014/main" id="{B1F9BD60-DDCE-4107-B91C-F49928158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86E87842-1070-C96B-2742-303AF992FD38}"/>
              </a:ext>
            </a:extLst>
          </p:cNvPr>
          <p:cNvSpPr/>
          <p:nvPr/>
        </p:nvSpPr>
        <p:spPr>
          <a:xfrm>
            <a:off x="-221803" y="0"/>
            <a:ext cx="8991601" cy="6858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21" name="Rectangle 25">
            <a:extLst>
              <a:ext uri="{FF2B5EF4-FFF2-40B4-BE49-F238E27FC236}">
                <a16:creationId xmlns:a16="http://schemas.microsoft.com/office/drawing/2014/main" id="{125C7515-D958-49A0-8099-F1C0122B0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620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100" b="0" i="0" u="none" strike="noStrike" cap="none" normalizeH="0" baseline="0">
                <a:ln>
                  <a:noFill/>
                </a:ln>
                <a:solidFill>
                  <a:srgbClr val="050505"/>
                </a:solidFill>
                <a:effectLst/>
                <a:latin typeface="Segoe UI Historic" panose="020B0502040204020203" pitchFamily="34" charset="0"/>
                <a:ea typeface="Calibri" panose="020F0502020204030204" pitchFamily="34" charset="0"/>
                <a:cs typeface="Segoe UI Historic" panose="020B0502040204020203" pitchFamily="34" charset="0"/>
              </a:rPr>
              <a:t> 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04A8066B-5392-47F5-AB50-A42317E0395F}"/>
              </a:ext>
            </a:extLst>
          </p:cNvPr>
          <p:cNvSpPr txBox="1"/>
          <p:nvPr/>
        </p:nvSpPr>
        <p:spPr>
          <a:xfrm>
            <a:off x="653443" y="1805930"/>
            <a:ext cx="6570317" cy="2308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nb-NO" sz="3200" dirty="0">
                <a:solidFill>
                  <a:schemeClr val="bg1"/>
                </a:solidFill>
                <a:latin typeface="Myriad Pro Light" panose="020B0603030403020204" pitchFamily="34" charset="0"/>
              </a:rPr>
              <a:t>Vårt fokus: </a:t>
            </a:r>
            <a:r>
              <a:rPr lang="nb-NO" sz="3600" dirty="0">
                <a:solidFill>
                  <a:schemeClr val="bg1"/>
                </a:solidFill>
                <a:latin typeface="Myriad Pro Light" panose="020B0603030403020204" pitchFamily="34" charset="0"/>
              </a:rPr>
              <a:t>Ensomhet/Utenforskap</a:t>
            </a:r>
          </a:p>
          <a:p>
            <a:pPr>
              <a:lnSpc>
                <a:spcPct val="150000"/>
              </a:lnSpc>
            </a:pPr>
            <a:endParaRPr lang="nb-NO" sz="3200" dirty="0">
              <a:solidFill>
                <a:schemeClr val="bg1"/>
              </a:solidFill>
              <a:latin typeface="Myriad Pro Light" panose="020B0603030403020204" pitchFamily="34" charset="0"/>
            </a:endParaRPr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8B58B278-42F0-E933-75FF-20F6FD973318}"/>
              </a:ext>
            </a:extLst>
          </p:cNvPr>
          <p:cNvSpPr txBox="1"/>
          <p:nvPr/>
        </p:nvSpPr>
        <p:spPr>
          <a:xfrm>
            <a:off x="653443" y="851946"/>
            <a:ext cx="7831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b="1" dirty="0">
                <a:solidFill>
                  <a:schemeClr val="bg1">
                    <a:lumMod val="95000"/>
                  </a:schemeClr>
                </a:solidFill>
                <a:latin typeface="Myriad Pro Light" panose="020B0603030403020204" pitchFamily="34" charset="0"/>
              </a:rPr>
              <a:t>Nærmiljøsentral</a:t>
            </a:r>
            <a:r>
              <a:rPr lang="nb-NO" sz="4000" dirty="0">
                <a:solidFill>
                  <a:schemeClr val="bg1">
                    <a:lumMod val="95000"/>
                  </a:schemeClr>
                </a:solidFill>
                <a:latin typeface="Myriad Pro Light" panose="020B0603030403020204" pitchFamily="34" charset="0"/>
              </a:rPr>
              <a:t> for eldre og unge</a:t>
            </a:r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7774E018-0234-213F-1EB1-97C7CD23E5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8133" y="5693353"/>
            <a:ext cx="2652814" cy="884271"/>
          </a:xfrm>
          <a:prstGeom prst="rect">
            <a:avLst/>
          </a:prstGeom>
        </p:spPr>
      </p:pic>
      <p:pic>
        <p:nvPicPr>
          <p:cNvPr id="6" name="Bilde 5">
            <a:extLst>
              <a:ext uri="{FF2B5EF4-FFF2-40B4-BE49-F238E27FC236}">
                <a16:creationId xmlns:a16="http://schemas.microsoft.com/office/drawing/2014/main" id="{C339834F-D0BF-495F-EC2B-006B489AB7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4765" y="5693353"/>
            <a:ext cx="2831020" cy="1076881"/>
          </a:xfrm>
          <a:prstGeom prst="rect">
            <a:avLst/>
          </a:prstGeom>
        </p:spPr>
      </p:pic>
      <p:sp>
        <p:nvSpPr>
          <p:cNvPr id="5" name="TekstSylinder 4">
            <a:extLst>
              <a:ext uri="{FF2B5EF4-FFF2-40B4-BE49-F238E27FC236}">
                <a16:creationId xmlns:a16="http://schemas.microsoft.com/office/drawing/2014/main" id="{E5E21710-5B48-357F-884E-FBA06DA726D2}"/>
              </a:ext>
            </a:extLst>
          </p:cNvPr>
          <p:cNvSpPr txBox="1"/>
          <p:nvPr/>
        </p:nvSpPr>
        <p:spPr>
          <a:xfrm>
            <a:off x="1188961" y="4378817"/>
            <a:ext cx="6034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dirty="0">
                <a:solidFill>
                  <a:schemeClr val="bg1"/>
                </a:solidFill>
                <a:latin typeface="Myriad Pro Light" panose="020B0603030403020204"/>
              </a:rPr>
              <a:t>Så hvilke aktiviteter har vi dag?</a:t>
            </a:r>
          </a:p>
        </p:txBody>
      </p:sp>
    </p:spTree>
    <p:extLst>
      <p:ext uri="{BB962C8B-B14F-4D97-AF65-F5344CB8AC3E}">
        <p14:creationId xmlns:p14="http://schemas.microsoft.com/office/powerpoint/2010/main" val="379195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3">
            <a:extLst>
              <a:ext uri="{FF2B5EF4-FFF2-40B4-BE49-F238E27FC236}">
                <a16:creationId xmlns:a16="http://schemas.microsoft.com/office/drawing/2014/main" id="{B1F9BD60-DDCE-4107-B91C-F49928158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5">
            <a:extLst>
              <a:ext uri="{FF2B5EF4-FFF2-40B4-BE49-F238E27FC236}">
                <a16:creationId xmlns:a16="http://schemas.microsoft.com/office/drawing/2014/main" id="{125C7515-D958-49A0-8099-F1C0122B0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620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100" b="0" i="0" u="none" strike="noStrike" cap="none" normalizeH="0" baseline="0">
                <a:ln>
                  <a:noFill/>
                </a:ln>
                <a:solidFill>
                  <a:srgbClr val="050505"/>
                </a:solidFill>
                <a:effectLst/>
                <a:latin typeface="Segoe UI Historic" panose="020B0502040204020203" pitchFamily="34" charset="0"/>
                <a:ea typeface="Calibri" panose="020F0502020204030204" pitchFamily="34" charset="0"/>
                <a:cs typeface="Segoe UI Historic" panose="020B0502040204020203" pitchFamily="34" charset="0"/>
              </a:rPr>
              <a:t> 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Bilde 3" descr="Et bilde som inneholder innendørs, klær, jente, bord&#10;&#10;Automatisk generert beskrivelse">
            <a:extLst>
              <a:ext uri="{FF2B5EF4-FFF2-40B4-BE49-F238E27FC236}">
                <a16:creationId xmlns:a16="http://schemas.microsoft.com/office/drawing/2014/main" id="{42166BB6-A2A9-9FC1-AF00-C93759B4DD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42548" cy="661470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DF7834-AE36-306D-4E7D-04FCF5A976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24105" y="2736351"/>
            <a:ext cx="4103077" cy="156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846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44C6A6CE-411C-47F4-E982-22539515F106}"/>
              </a:ext>
            </a:extLst>
          </p:cNvPr>
          <p:cNvSpPr/>
          <p:nvPr/>
        </p:nvSpPr>
        <p:spPr>
          <a:xfrm>
            <a:off x="1" y="0"/>
            <a:ext cx="8792308" cy="6858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5704AA5D-9BD4-3511-7F0E-94BC5BEF4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030" y="422030"/>
            <a:ext cx="3868615" cy="5802923"/>
          </a:xfrm>
          <a:prstGeom prst="rect">
            <a:avLst/>
          </a:prstGeom>
        </p:spPr>
      </p:pic>
      <p:sp>
        <p:nvSpPr>
          <p:cNvPr id="8" name="TekstSylinder 7">
            <a:extLst>
              <a:ext uri="{FF2B5EF4-FFF2-40B4-BE49-F238E27FC236}">
                <a16:creationId xmlns:a16="http://schemas.microsoft.com/office/drawing/2014/main" id="{719E9F6B-AFDE-4C6D-2417-42A031BA46E5}"/>
              </a:ext>
            </a:extLst>
          </p:cNvPr>
          <p:cNvSpPr txBox="1"/>
          <p:nvPr/>
        </p:nvSpPr>
        <p:spPr>
          <a:xfrm>
            <a:off x="8792309" y="885023"/>
            <a:ext cx="330426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2000" b="1" i="1" dirty="0"/>
              <a:t>«Den beste medisin for et menneske, er et annet menneske»</a:t>
            </a:r>
          </a:p>
          <a:p>
            <a:pPr algn="r"/>
            <a:r>
              <a:rPr lang="nb-NO" sz="1400" b="1" i="1" dirty="0"/>
              <a:t>Jens Meinich</a:t>
            </a:r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B373D631-594B-00D1-00F6-13033C300713}"/>
              </a:ext>
            </a:extLst>
          </p:cNvPr>
          <p:cNvSpPr txBox="1"/>
          <p:nvPr/>
        </p:nvSpPr>
        <p:spPr>
          <a:xfrm>
            <a:off x="8984919" y="2766668"/>
            <a:ext cx="29190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2800" dirty="0"/>
              <a:t>Besøkstjeneste 1-1</a:t>
            </a:r>
          </a:p>
          <a:p>
            <a:pPr algn="ctr"/>
            <a:r>
              <a:rPr lang="nb-NO" sz="2800" dirty="0"/>
              <a:t>Sykehjem</a:t>
            </a: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2E3B5A4-6866-3EF7-AF01-66CA7BD2C6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971" t="12097" r="-786" b="14186"/>
          <a:stretch/>
        </p:blipFill>
        <p:spPr>
          <a:xfrm>
            <a:off x="4432118" y="422030"/>
            <a:ext cx="4277840" cy="2723506"/>
          </a:xfrm>
          <a:prstGeom prst="rect">
            <a:avLst/>
          </a:prstGeom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ADECB542-1E96-0BAD-1F54-1B2B04A8DE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299" b="4595"/>
          <a:stretch/>
        </p:blipFill>
        <p:spPr>
          <a:xfrm>
            <a:off x="4432118" y="3347270"/>
            <a:ext cx="4218718" cy="2885734"/>
          </a:xfrm>
          <a:prstGeom prst="rect">
            <a:avLst/>
          </a:prstGeom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CEC47287-918A-596B-846D-36DE6CDDBC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662" y="5597235"/>
            <a:ext cx="2873303" cy="1093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085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4">
            <a:extLst>
              <a:ext uri="{FF2B5EF4-FFF2-40B4-BE49-F238E27FC236}">
                <a16:creationId xmlns:a16="http://schemas.microsoft.com/office/drawing/2014/main" id="{7D9D36D6-2AC5-46A1-A849-4C82D5264A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23">
            <a:extLst>
              <a:ext uri="{FF2B5EF4-FFF2-40B4-BE49-F238E27FC236}">
                <a16:creationId xmlns:a16="http://schemas.microsoft.com/office/drawing/2014/main" id="{B1F9BD60-DDCE-4107-B91C-F49928158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5">
            <a:extLst>
              <a:ext uri="{FF2B5EF4-FFF2-40B4-BE49-F238E27FC236}">
                <a16:creationId xmlns:a16="http://schemas.microsoft.com/office/drawing/2014/main" id="{125C7515-D958-49A0-8099-F1C0122B0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620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100" b="0" i="0" u="none" strike="noStrike" cap="none" normalizeH="0" baseline="0">
                <a:ln>
                  <a:noFill/>
                </a:ln>
                <a:solidFill>
                  <a:srgbClr val="050505"/>
                </a:solidFill>
                <a:effectLst/>
                <a:latin typeface="Segoe UI Historic" panose="020B0502040204020203" pitchFamily="34" charset="0"/>
                <a:ea typeface="Calibri" panose="020F0502020204030204" pitchFamily="34" charset="0"/>
                <a:cs typeface="Segoe UI Historic" panose="020B0502040204020203" pitchFamily="34" charset="0"/>
              </a:rPr>
              <a:t> 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04A8066B-5392-47F5-AB50-A42317E0395F}"/>
              </a:ext>
            </a:extLst>
          </p:cNvPr>
          <p:cNvSpPr txBox="1"/>
          <p:nvPr/>
        </p:nvSpPr>
        <p:spPr>
          <a:xfrm>
            <a:off x="593888" y="5295317"/>
            <a:ext cx="44261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2000" dirty="0">
                <a:latin typeface="Myriad Pro Light" panose="020B0603030403020204" pitchFamily="34" charset="0"/>
              </a:rPr>
              <a:t>Fotspor og kaffi❤️</a:t>
            </a:r>
          </a:p>
          <a:p>
            <a:pPr algn="ctr"/>
            <a:r>
              <a:rPr lang="nb-NO" sz="2000" dirty="0">
                <a:latin typeface="Myriad Pro Light" panose="020B0603030403020204" pitchFamily="34" charset="0"/>
              </a:rPr>
              <a:t>Samarbeid med</a:t>
            </a:r>
          </a:p>
          <a:p>
            <a:pPr algn="ctr"/>
            <a:r>
              <a:rPr lang="nb-NO" sz="2000" dirty="0">
                <a:latin typeface="Myriad Pro Light" panose="020B0603030403020204" pitchFamily="34" charset="0"/>
              </a:rPr>
              <a:t>Haugaland Hetsesportarena</a:t>
            </a:r>
          </a:p>
        </p:txBody>
      </p:sp>
      <p:pic>
        <p:nvPicPr>
          <p:cNvPr id="4" name="Bilde 3" descr="Et bilde som inneholder utendørs, person, sko, klær&#10;&#10;Automatisk generert beskrivelse">
            <a:extLst>
              <a:ext uri="{FF2B5EF4-FFF2-40B4-BE49-F238E27FC236}">
                <a16:creationId xmlns:a16="http://schemas.microsoft.com/office/drawing/2014/main" id="{4B8357C2-5E96-CE41-FF16-4A4133986B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40" r="14783"/>
          <a:stretch/>
        </p:blipFill>
        <p:spPr>
          <a:xfrm>
            <a:off x="131712" y="145553"/>
            <a:ext cx="2412391" cy="5004211"/>
          </a:xfrm>
          <a:prstGeom prst="rect">
            <a:avLst/>
          </a:prstGeom>
        </p:spPr>
      </p:pic>
      <p:pic>
        <p:nvPicPr>
          <p:cNvPr id="2" name="Bilde 1">
            <a:extLst>
              <a:ext uri="{FF2B5EF4-FFF2-40B4-BE49-F238E27FC236}">
                <a16:creationId xmlns:a16="http://schemas.microsoft.com/office/drawing/2014/main" id="{EE75AAE4-CB54-1D8D-0735-BFEB748DE9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509" t="13132" r="9481"/>
          <a:stretch/>
        </p:blipFill>
        <p:spPr>
          <a:xfrm>
            <a:off x="6276890" y="944877"/>
            <a:ext cx="5691496" cy="4598084"/>
          </a:xfrm>
          <a:prstGeom prst="rect">
            <a:avLst/>
          </a:prstGeom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5DAAE9B3-5CF4-FBB2-F41F-C4F93663D2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3605" y="5778914"/>
            <a:ext cx="2828789" cy="1079086"/>
          </a:xfrm>
          <a:prstGeom prst="rect">
            <a:avLst/>
          </a:prstGeom>
        </p:spPr>
      </p:pic>
      <p:sp>
        <p:nvSpPr>
          <p:cNvPr id="10" name="TekstSylinder 9">
            <a:extLst>
              <a:ext uri="{FF2B5EF4-FFF2-40B4-BE49-F238E27FC236}">
                <a16:creationId xmlns:a16="http://schemas.microsoft.com/office/drawing/2014/main" id="{2B62C94A-058B-36B5-65C4-CB7D90B964BC}"/>
              </a:ext>
            </a:extLst>
          </p:cNvPr>
          <p:cNvSpPr txBox="1"/>
          <p:nvPr/>
        </p:nvSpPr>
        <p:spPr>
          <a:xfrm>
            <a:off x="6862887" y="145553"/>
            <a:ext cx="477617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b-NO" sz="2000" dirty="0">
                <a:latin typeface="Myriad Pro Light" panose="020B0603030403020204"/>
              </a:rPr>
              <a:t>Tur i  Nedstrand ❤️</a:t>
            </a:r>
          </a:p>
          <a:p>
            <a:pPr algn="ctr"/>
            <a:r>
              <a:rPr lang="nb-NO" sz="2000" dirty="0">
                <a:latin typeface="Myriad Pro Light" panose="020B0603030403020204"/>
              </a:rPr>
              <a:t>Samarbeid med Tysvær Kommune</a:t>
            </a:r>
          </a:p>
        </p:txBody>
      </p:sp>
      <p:pic>
        <p:nvPicPr>
          <p:cNvPr id="13" name="Bilde 12" descr="Et bilde som inneholder utendørs, tre, sko, himmel&#10;&#10;Automatisk generert beskrivelse">
            <a:extLst>
              <a:ext uri="{FF2B5EF4-FFF2-40B4-BE49-F238E27FC236}">
                <a16:creationId xmlns:a16="http://schemas.microsoft.com/office/drawing/2014/main" id="{231E3BCA-B8EF-359E-4F35-651D97AC86C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66" b="12695"/>
          <a:stretch/>
        </p:blipFill>
        <p:spPr>
          <a:xfrm rot="5400000">
            <a:off x="1856042" y="965327"/>
            <a:ext cx="5020056" cy="338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624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 descr="Et bilde som inneholder person, klær, vase, innendørs&#10;&#10;Automatisk generert beskrivelse">
            <a:extLst>
              <a:ext uri="{FF2B5EF4-FFF2-40B4-BE49-F238E27FC236}">
                <a16:creationId xmlns:a16="http://schemas.microsoft.com/office/drawing/2014/main" id="{FE1403F2-0394-5B58-FAB6-2ED7F6DF2C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4" b="11692"/>
          <a:stretch/>
        </p:blipFill>
        <p:spPr>
          <a:xfrm>
            <a:off x="-17280" y="0"/>
            <a:ext cx="6776337" cy="3851013"/>
          </a:xfrm>
          <a:prstGeom prst="rect">
            <a:avLst/>
          </a:prstGeom>
        </p:spPr>
      </p:pic>
      <p:pic>
        <p:nvPicPr>
          <p:cNvPr id="5" name="Bilde 4" descr="Et bilde som inneholder person, innendørs, klær, bok&#10;&#10;Automatisk generert beskrivelse">
            <a:extLst>
              <a:ext uri="{FF2B5EF4-FFF2-40B4-BE49-F238E27FC236}">
                <a16:creationId xmlns:a16="http://schemas.microsoft.com/office/drawing/2014/main" id="{8517AE48-1258-A6C1-83F4-1D3B1CE7515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98" b="10399"/>
          <a:stretch/>
        </p:blipFill>
        <p:spPr>
          <a:xfrm>
            <a:off x="6816455" y="3901268"/>
            <a:ext cx="5375546" cy="2956732"/>
          </a:xfrm>
          <a:prstGeom prst="rect">
            <a:avLst/>
          </a:prstGeom>
        </p:spPr>
      </p:pic>
      <p:pic>
        <p:nvPicPr>
          <p:cNvPr id="7" name="Bilde 6" descr="Et bilde som inneholder klær, person, Menneskeansikt, innendørs&#10;&#10;Automatisk generert beskrivelse">
            <a:extLst>
              <a:ext uri="{FF2B5EF4-FFF2-40B4-BE49-F238E27FC236}">
                <a16:creationId xmlns:a16="http://schemas.microsoft.com/office/drawing/2014/main" id="{CA4D6ED2-7F07-E1E5-F84A-1A5F42A7C7F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"/>
          <a:stretch/>
        </p:blipFill>
        <p:spPr>
          <a:xfrm>
            <a:off x="6816455" y="0"/>
            <a:ext cx="5375546" cy="3851013"/>
          </a:xfrm>
          <a:prstGeom prst="rect">
            <a:avLst/>
          </a:prstGeom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66AABA55-0678-6E4C-D513-0AC777C8BE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0202" y="5965871"/>
            <a:ext cx="1981372" cy="658425"/>
          </a:xfrm>
          <a:prstGeom prst="rect">
            <a:avLst/>
          </a:prstGeom>
        </p:spPr>
      </p:pic>
      <p:sp>
        <p:nvSpPr>
          <p:cNvPr id="9" name="TekstSylinder 8">
            <a:extLst>
              <a:ext uri="{FF2B5EF4-FFF2-40B4-BE49-F238E27FC236}">
                <a16:creationId xmlns:a16="http://schemas.microsoft.com/office/drawing/2014/main" id="{53210FEB-A8D8-47F8-DE14-B0B58065B4C4}"/>
              </a:ext>
            </a:extLst>
          </p:cNvPr>
          <p:cNvSpPr txBox="1"/>
          <p:nvPr/>
        </p:nvSpPr>
        <p:spPr>
          <a:xfrm>
            <a:off x="574934" y="4425527"/>
            <a:ext cx="59670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/>
              <a:t>Forteljarglede i Skjoldastraumen</a:t>
            </a:r>
          </a:p>
          <a:p>
            <a:r>
              <a:rPr lang="nb-NO" sz="2400"/>
              <a:t>Samarbeidsprosjekt med Tysvær kommune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B79639-63B3-5560-A7AA-61A5753C7B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397" y="5794021"/>
            <a:ext cx="2633786" cy="100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078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409E7F56-9501-F74F-B7D9-ED00542EAD0D}"/>
              </a:ext>
            </a:extLst>
          </p:cNvPr>
          <p:cNvSpPr/>
          <p:nvPr/>
        </p:nvSpPr>
        <p:spPr>
          <a:xfrm>
            <a:off x="6799384" y="0"/>
            <a:ext cx="5392616" cy="535744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9" name="Rectangle 23">
            <a:extLst>
              <a:ext uri="{FF2B5EF4-FFF2-40B4-BE49-F238E27FC236}">
                <a16:creationId xmlns:a16="http://schemas.microsoft.com/office/drawing/2014/main" id="{B1F9BD60-DDCE-4107-B91C-F49928158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5">
            <a:extLst>
              <a:ext uri="{FF2B5EF4-FFF2-40B4-BE49-F238E27FC236}">
                <a16:creationId xmlns:a16="http://schemas.microsoft.com/office/drawing/2014/main" id="{125C7515-D958-49A0-8099-F1C0122B0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620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100" b="0" i="0" u="none" strike="noStrike" cap="none" normalizeH="0" baseline="0">
                <a:ln>
                  <a:noFill/>
                </a:ln>
                <a:solidFill>
                  <a:srgbClr val="050505"/>
                </a:solidFill>
                <a:effectLst/>
                <a:latin typeface="Segoe UI Historic" panose="020B0502040204020203" pitchFamily="34" charset="0"/>
                <a:ea typeface="Calibri" panose="020F0502020204030204" pitchFamily="34" charset="0"/>
                <a:cs typeface="Segoe UI Historic" panose="020B0502040204020203" pitchFamily="34" charset="0"/>
              </a:rPr>
              <a:t> 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04A8066B-5392-47F5-AB50-A42317E0395F}"/>
              </a:ext>
            </a:extLst>
          </p:cNvPr>
          <p:cNvSpPr txBox="1"/>
          <p:nvPr/>
        </p:nvSpPr>
        <p:spPr>
          <a:xfrm>
            <a:off x="7086600" y="551003"/>
            <a:ext cx="48181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3600" b="1" dirty="0">
                <a:solidFill>
                  <a:schemeClr val="bg1"/>
                </a:solidFill>
                <a:latin typeface="Myriad Pro Light" panose="020B0603030403020204" pitchFamily="34" charset="0"/>
              </a:rPr>
              <a:t>Mobil/data-hjelp og kafé</a:t>
            </a:r>
            <a:r>
              <a:rPr lang="nb-NO" sz="3600" b="1" dirty="0">
                <a:latin typeface="Myriad Pro Light" panose="020B0603030403020204" pitchFamily="34" charset="0"/>
              </a:rPr>
              <a:t>❤️</a:t>
            </a:r>
          </a:p>
          <a:p>
            <a:pPr algn="ctr"/>
            <a:endParaRPr lang="nb-NO" sz="3600" b="1" dirty="0">
              <a:latin typeface="Myriad Pro Light" panose="020B0603030403020204" pitchFamily="34" charset="0"/>
            </a:endParaRPr>
          </a:p>
          <a:p>
            <a:pPr algn="ctr"/>
            <a:r>
              <a:rPr lang="nb-NO" sz="3600" b="1" dirty="0">
                <a:solidFill>
                  <a:schemeClr val="bg1"/>
                </a:solidFill>
                <a:latin typeface="Myriad Pro Light" panose="020B0603030403020204" pitchFamily="34" charset="0"/>
              </a:rPr>
              <a:t>Samarbeid med biblioteket</a:t>
            </a:r>
          </a:p>
        </p:txBody>
      </p:sp>
      <p:pic>
        <p:nvPicPr>
          <p:cNvPr id="5" name="Bilde 4" descr="Et bilde som inneholder klær, Menneskeansikt, person, innendørs">
            <a:extLst>
              <a:ext uri="{FF2B5EF4-FFF2-40B4-BE49-F238E27FC236}">
                <a16:creationId xmlns:a16="http://schemas.microsoft.com/office/drawing/2014/main" id="{F10714F5-DC75-6B89-843A-8725F6E05F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07" r="2608" b="19697"/>
          <a:stretch/>
        </p:blipFill>
        <p:spPr>
          <a:xfrm>
            <a:off x="0" y="0"/>
            <a:ext cx="6799385" cy="3272367"/>
          </a:xfrm>
          <a:prstGeom prst="rect">
            <a:avLst/>
          </a:prstGeom>
          <a:solidFill>
            <a:srgbClr val="FF0000"/>
          </a:solidFill>
        </p:spPr>
      </p:pic>
      <p:pic>
        <p:nvPicPr>
          <p:cNvPr id="3" name="Bilde 2" descr="Et bilde som inneholder person, innendørs, computer, datamaskin">
            <a:extLst>
              <a:ext uri="{FF2B5EF4-FFF2-40B4-BE49-F238E27FC236}">
                <a16:creationId xmlns:a16="http://schemas.microsoft.com/office/drawing/2014/main" id="{D06DE11C-61FD-41EE-2FAF-F8EE1AC9615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63" b="13528"/>
          <a:stretch/>
        </p:blipFill>
        <p:spPr>
          <a:xfrm>
            <a:off x="-1" y="3058394"/>
            <a:ext cx="6799385" cy="3799606"/>
          </a:xfrm>
          <a:prstGeom prst="rect">
            <a:avLst/>
          </a:prstGeom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A11FFDE0-CD44-ACB1-CBC5-2E0033AADB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9697" y="5597158"/>
            <a:ext cx="2651990" cy="883997"/>
          </a:xfrm>
          <a:prstGeom prst="rect">
            <a:avLst/>
          </a:prstGeom>
        </p:spPr>
      </p:pic>
      <p:pic>
        <p:nvPicPr>
          <p:cNvPr id="2" name="Bilde 1">
            <a:extLst>
              <a:ext uri="{FF2B5EF4-FFF2-40B4-BE49-F238E27FC236}">
                <a16:creationId xmlns:a16="http://schemas.microsoft.com/office/drawing/2014/main" id="{5F9C8AA6-5F22-54F5-C6F0-AD0A35B4F8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69697" y="5706180"/>
            <a:ext cx="282878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082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2C4989D5-4741-29D3-B4AC-DE3374FB89D1}"/>
              </a:ext>
            </a:extLst>
          </p:cNvPr>
          <p:cNvSpPr/>
          <p:nvPr/>
        </p:nvSpPr>
        <p:spPr>
          <a:xfrm>
            <a:off x="0" y="4896202"/>
            <a:ext cx="12192000" cy="195701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19" name="Rectangle 23">
            <a:extLst>
              <a:ext uri="{FF2B5EF4-FFF2-40B4-BE49-F238E27FC236}">
                <a16:creationId xmlns:a16="http://schemas.microsoft.com/office/drawing/2014/main" id="{B1F9BD60-DDCE-4107-B91C-F49928158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5">
            <a:extLst>
              <a:ext uri="{FF2B5EF4-FFF2-40B4-BE49-F238E27FC236}">
                <a16:creationId xmlns:a16="http://schemas.microsoft.com/office/drawing/2014/main" id="{125C7515-D958-49A0-8099-F1C0122B0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620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100" b="0" i="0" u="none" strike="noStrike" cap="none" normalizeH="0" baseline="0">
                <a:ln>
                  <a:noFill/>
                </a:ln>
                <a:solidFill>
                  <a:srgbClr val="050505"/>
                </a:solidFill>
                <a:effectLst/>
                <a:latin typeface="Segoe UI Historic" panose="020B0502040204020203" pitchFamily="34" charset="0"/>
                <a:ea typeface="Calibri" panose="020F0502020204030204" pitchFamily="34" charset="0"/>
                <a:cs typeface="Segoe UI Historic" panose="020B0502040204020203" pitchFamily="34" charset="0"/>
              </a:rPr>
              <a:t> 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04A8066B-5392-47F5-AB50-A42317E0395F}"/>
              </a:ext>
            </a:extLst>
          </p:cNvPr>
          <p:cNvSpPr txBox="1"/>
          <p:nvPr/>
        </p:nvSpPr>
        <p:spPr>
          <a:xfrm>
            <a:off x="943707" y="5139629"/>
            <a:ext cx="51522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2400" dirty="0">
                <a:solidFill>
                  <a:schemeClr val="bg1"/>
                </a:solidFill>
                <a:latin typeface="Myriad Pro Light" panose="020B0603030403020204" pitchFamily="34" charset="0"/>
              </a:rPr>
              <a:t>Et samarbeidsprosjekt for flyktninger </a:t>
            </a:r>
          </a:p>
          <a:p>
            <a:pPr algn="ctr"/>
            <a:r>
              <a:rPr lang="nb-NO" sz="2400" dirty="0">
                <a:solidFill>
                  <a:schemeClr val="bg1"/>
                </a:solidFill>
                <a:latin typeface="Myriad Pro Light" panose="020B0603030403020204" pitchFamily="34" charset="0"/>
              </a:rPr>
              <a:t>Her tilbyr vi gratis middag, lek og prat for store og små</a:t>
            </a:r>
            <a:r>
              <a:rPr lang="nb-NO" sz="2000" dirty="0">
                <a:latin typeface="Myriad Pro Light" panose="020B0603030403020204" pitchFamily="34" charset="0"/>
              </a:rPr>
              <a:t>❤️</a:t>
            </a:r>
          </a:p>
        </p:txBody>
      </p:sp>
      <p:pic>
        <p:nvPicPr>
          <p:cNvPr id="3" name="Bilde 2" descr="Et bilde som inneholder innendørs, klær, person, vegg&#10;&#10;Automatisk generert beskrivelse">
            <a:extLst>
              <a:ext uri="{FF2B5EF4-FFF2-40B4-BE49-F238E27FC236}">
                <a16:creationId xmlns:a16="http://schemas.microsoft.com/office/drawing/2014/main" id="{610BBF4A-A57A-05F3-AA22-F729D4C1A1F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76" r="2191"/>
          <a:stretch/>
        </p:blipFill>
        <p:spPr>
          <a:xfrm>
            <a:off x="0" y="4788"/>
            <a:ext cx="8943584" cy="4891414"/>
          </a:xfrm>
          <a:prstGeom prst="rect">
            <a:avLst/>
          </a:prstGeom>
        </p:spPr>
      </p:pic>
      <p:sp>
        <p:nvSpPr>
          <p:cNvPr id="2" name="TekstSylinder 1">
            <a:extLst>
              <a:ext uri="{FF2B5EF4-FFF2-40B4-BE49-F238E27FC236}">
                <a16:creationId xmlns:a16="http://schemas.microsoft.com/office/drawing/2014/main" id="{A9481E74-50C3-0231-0361-936E5893BE49}"/>
              </a:ext>
            </a:extLst>
          </p:cNvPr>
          <p:cNvSpPr txBox="1"/>
          <p:nvPr/>
        </p:nvSpPr>
        <p:spPr>
          <a:xfrm>
            <a:off x="8943584" y="1334547"/>
            <a:ext cx="324841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2800" dirty="0"/>
              <a:t>Superonsdag❤️</a:t>
            </a:r>
          </a:p>
          <a:p>
            <a:endParaRPr lang="nb-NO" sz="2800" dirty="0"/>
          </a:p>
          <a:p>
            <a:r>
              <a:rPr lang="nb-NO" sz="2000" dirty="0"/>
              <a:t>Samarbeid med Aksdal kirke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AF2B766-1712-D2DA-125E-16B145616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56197" y="107659"/>
            <a:ext cx="1897258" cy="632420"/>
          </a:xfrm>
          <a:prstGeom prst="rect">
            <a:avLst/>
          </a:prstGeom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25DDF8A6-FDA6-1C6B-5F59-C3FB44EBB2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686" y="5244936"/>
            <a:ext cx="3492769" cy="132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033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okupDocumentCategory xmlns="60ed0fbd-07e8-46e4-8747-8b274be5a378" xsi:nil="true"/>
    <iDrift_Tag_0 xmlns="http://schemas.microsoft.com/sharepoint/v3">
      <Terms xmlns="http://schemas.microsoft.com/office/infopath/2007/PartnerControls"/>
    </iDrift_Tag_0>
    <TaxCatchAll xmlns="60ed0fbd-07e8-46e4-8747-8b274be5a378" xsi:nil="true"/>
    <lcf76f155ced4ddcb4097134ff3c332f xmlns="163d638b-65c7-4260-8da5-9c3c8fae61e1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OtherDocuments" ma:contentTypeID="0x0101008CFA9E78D8FC45CDB972F5AB17FAA5C700B41CD26A7BD979439D988EDFFED2ED95" ma:contentTypeVersion="14" ma:contentTypeDescription="" ma:contentTypeScope="" ma:versionID="9449ce49e1b29e6cd0b48b3b01f5dffa">
  <xsd:schema xmlns:xsd="http://www.w3.org/2001/XMLSchema" xmlns:xs="http://www.w3.org/2001/XMLSchema" xmlns:p="http://schemas.microsoft.com/office/2006/metadata/properties" xmlns:ns1="http://schemas.microsoft.com/sharepoint/v3" xmlns:ns2="60ed0fbd-07e8-46e4-8747-8b274be5a378" xmlns:ns3="163d638b-65c7-4260-8da5-9c3c8fae61e1" xmlns:ns4="745585f8-bf97-40c5-bd64-c00862dfdeb8" targetNamespace="http://schemas.microsoft.com/office/2006/metadata/properties" ma:root="true" ma:fieldsID="5f0c46d6fcc4e6fd32cc323bbc7c220c" ns1:_="" ns2:_="" ns3:_="" ns4:_="">
    <xsd:import namespace="http://schemas.microsoft.com/sharepoint/v3"/>
    <xsd:import namespace="60ed0fbd-07e8-46e4-8747-8b274be5a378"/>
    <xsd:import namespace="163d638b-65c7-4260-8da5-9c3c8fae61e1"/>
    <xsd:import namespace="745585f8-bf97-40c5-bd64-c00862dfdeb8"/>
    <xsd:element name="properties">
      <xsd:complexType>
        <xsd:sequence>
          <xsd:element name="documentManagement">
            <xsd:complexType>
              <xsd:all>
                <xsd:element ref="ns2:LookupDocumentCategory" minOccurs="0"/>
                <xsd:element ref="ns1:iDrift_Tag_0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3:MediaServiceOCR" minOccurs="0"/>
                <xsd:element ref="ns3:MediaServiceObjectDetectorVersions" minOccurs="0"/>
                <xsd:element ref="ns3:MediaServiceSearchProperties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iDrift_Tag_0" ma:index="10" nillable="true" ma:taxonomy="true" ma:internalName="iDrift_Tag_0" ma:taxonomyFieldName="iDrift_Tag" ma:displayName="Knagger" ma:readOnly="false" ma:fieldId="{90d4db0f-2613-4be2-b3d3-e06b59af2162}" ma:taxonomyMulti="true" ma:sspId="835b6c7b-84b8-4b2f-aa89-e4f7be5cc3f9" ma:termSetId="1424c1b4-dd73-4462-933f-250ff6f80232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ed0fbd-07e8-46e4-8747-8b274be5a378" elementFormDefault="qualified">
    <xsd:import namespace="http://schemas.microsoft.com/office/2006/documentManagement/types"/>
    <xsd:import namespace="http://schemas.microsoft.com/office/infopath/2007/PartnerControls"/>
    <xsd:element name="LookupDocumentCategory" ma:index="8" nillable="true" ma:displayName="Kategori" ma:list="{b16883fa-8195-44e2-8dd1-619c574209da}" ma:internalName="LookupDocumentCategory" ma:readOnly="false" ma:showField="Title" ma:web="{60ed0fbd-07e8-46e4-8747-8b274be5a378}">
      <xsd:simpleType>
        <xsd:restriction base="dms:Lookup"/>
      </xsd:simpleType>
    </xsd:element>
    <xsd:element name="TaxCatchAll" ma:index="11" nillable="true" ma:displayName="Taxonomy Catch All Column" ma:hidden="true" ma:list="{63b0e823-cf85-44ab-bb4d-5f2785f7abc2}" ma:internalName="TaxCatchAll" ma:showField="CatchAllData" ma:web="60ed0fbd-07e8-46e4-8747-8b274be5a3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3d638b-65c7-4260-8da5-9c3c8fae61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Bildemerkelapper" ma:readOnly="false" ma:fieldId="{5cf76f15-5ced-4ddc-b409-7134ff3c332f}" ma:taxonomyMulti="true" ma:sspId="835b6c7b-84b8-4b2f-aa89-e4f7be5cc3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5585f8-bf97-40c5-bd64-c00862dfdeb8" elementFormDefault="qualified">
    <xsd:import namespace="http://schemas.microsoft.com/office/2006/documentManagement/types"/>
    <xsd:import namespace="http://schemas.microsoft.com/office/infopath/2007/PartnerControls"/>
    <xsd:element name="SharedWithUsers" ma:index="24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5" nillable="true" ma:displayName="Delingsdetaljer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263ED6-D0EE-4A9D-80A1-C7BB45B08206}">
  <ds:schemaRefs>
    <ds:schemaRef ds:uri="163d638b-65c7-4260-8da5-9c3c8fae61e1"/>
    <ds:schemaRef ds:uri="60ed0fbd-07e8-46e4-8747-8b274be5a378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A5B1F038-7A4A-400A-A3E6-49F4A25D9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0ed0fbd-07e8-46e4-8747-8b274be5a378"/>
    <ds:schemaRef ds:uri="163d638b-65c7-4260-8da5-9c3c8fae61e1"/>
    <ds:schemaRef ds:uri="745585f8-bf97-40c5-bd64-c00862dfde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2374EAB-3157-4158-9275-67DCD3A4D5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5999</TotalTime>
  <Words>300</Words>
  <Application>Microsoft Office PowerPoint</Application>
  <PresentationFormat>Widescreen</PresentationFormat>
  <Paragraphs>60</Paragraphs>
  <Slides>11</Slides>
  <Notes>10</Notes>
  <HiddenSlides>0</HiddenSlides>
  <MMClips>0</MMClips>
  <ScaleCrop>false</ScaleCrop>
  <HeadingPairs>
    <vt:vector size="6" baseType="variant">
      <vt:variant>
        <vt:lpstr>Brukte skrifter</vt:lpstr>
      </vt:variant>
      <vt:variant>
        <vt:i4>8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20" baseType="lpstr">
      <vt:lpstr>Arial</vt:lpstr>
      <vt:lpstr>Calibri</vt:lpstr>
      <vt:lpstr>Calibri Light</vt:lpstr>
      <vt:lpstr>MinionPro-Regular</vt:lpstr>
      <vt:lpstr>Myriad Pro</vt:lpstr>
      <vt:lpstr>Myriad Pro Light</vt:lpstr>
      <vt:lpstr>Segoe UI Historic</vt:lpstr>
      <vt:lpstr>Wingdings</vt:lpstr>
      <vt:lpstr>Office Theme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Utfordringer:</vt:lpstr>
      <vt:lpstr>PowerPoint-presentasjon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#Vinduslykke</dc:title>
  <dc:creator>Frøydis Eggen</dc:creator>
  <cp:lastModifiedBy>Åsmund Sigmundstad</cp:lastModifiedBy>
  <cp:revision>3</cp:revision>
  <cp:lastPrinted>2021-04-27T10:15:33Z</cp:lastPrinted>
  <dcterms:created xsi:type="dcterms:W3CDTF">2021-01-10T10:25:03Z</dcterms:created>
  <dcterms:modified xsi:type="dcterms:W3CDTF">2024-03-25T08:42:00Z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0x0101008CFA9E78D8FC45CDB972F5AB17FAA5C700B41CD26A7BD979439D988EDFFED2ED95</vt:lpwstr>
  </property>
  <property fmtid="{D5CDD505-2E9C-101B-9397-08002B2CF9AE}" pid="3" name="iDrift_Tag">
    <vt:lpwstr/>
  </property>
  <property fmtid="{D5CDD505-2E9C-101B-9397-08002B2CF9AE}" pid="4" name="ComplianceAssetId">
    <vt:lpwstr/>
  </property>
  <property fmtid="{D5CDD505-2E9C-101B-9397-08002B2CF9AE}" pid="5" name="MediaServiceImageTags">
    <vt:lpwstr/>
  </property>
</Properties>
</file>